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4" r:id="rId1"/>
  </p:sldMasterIdLst>
  <p:notesMasterIdLst>
    <p:notesMasterId r:id="rId2"/>
  </p:notesMasterIdLst>
  <p:sldIdLst>
    <p:sldId id="277" r:id="rId3"/>
    <p:sldId id="258" r:id="rId4"/>
    <p:sldId id="259" r:id="rId5"/>
    <p:sldId id="291" r:id="rId6"/>
    <p:sldId id="278" r:id="rId7"/>
    <p:sldId id="279" r:id="rId8"/>
    <p:sldId id="280" r:id="rId9"/>
    <p:sldId id="281" r:id="rId10"/>
    <p:sldId id="282" r:id="rId11"/>
    <p:sldId id="270" r:id="rId12"/>
    <p:sldId id="271" r:id="rId13"/>
    <p:sldId id="272" r:id="rId14"/>
    <p:sldId id="273" r:id="rId15"/>
    <p:sldId id="283" r:id="rId16"/>
    <p:sldId id="285" r:id="rId17"/>
    <p:sldId id="262" r:id="rId18"/>
    <p:sldId id="292" r:id="rId19"/>
    <p:sldId id="293" r:id="rId20"/>
    <p:sldId id="294" r:id="rId21"/>
    <p:sldId id="295" r:id="rId22"/>
    <p:sldId id="301" r:id="rId23"/>
    <p:sldId id="296" r:id="rId24"/>
    <p:sldId id="302" r:id="rId25"/>
    <p:sldId id="303" r:id="rId26"/>
    <p:sldId id="290" r:id="rId27"/>
    <p:sldId id="28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6508"/>
    <p:restoredTop sz="76884"/>
  </p:normalViewPr>
  <p:slideViewPr>
    <p:cSldViewPr snapToGrid="0" snapToObjects="1">
      <p:cViewPr>
        <p:scale>
          <a:sx n="90" d="100"/>
          <a:sy n="90" d="100"/>
        </p:scale>
        <p:origin x="1440" y="43"/>
      </p:cViewPr>
      <p:guideLst>
        <p:guide orient="horz" pos="2157"/>
        <p:guide pos="3839"/>
      </p:guideLst>
    </p:cSldViewPr>
  </p:slideViewPr>
  <p:notesTextViewPr>
    <p:cViewPr>
      <p:scale>
        <a:sx n="115" d="100"/>
        <a:sy n="11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Hello </a:t>
            </a:r>
            <a:endParaRPr lang="en-US" altLang="ko-KR"/>
          </a:p>
          <a:p>
            <a:pPr>
              <a:defRPr/>
            </a:pPr>
            <a:r>
              <a:rPr lang="en-US" altLang="ko-KR"/>
              <a:t>We're the Autobahn team, who will be presenting on the topic of road traffic sign classification.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https://ieeexplore.ieee.org/document/8649887</a:t>
            </a:r>
            <a:endParaRPr lang="en-US" altLang="ko-KR"/>
          </a:p>
          <a:p>
            <a:pPr>
              <a:defRPr/>
            </a:pPr>
            <a:r>
              <a:rPr lang="ko-KR" altLang="en-US"/>
              <a:t>이 논문을 참조했음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https://hc.hanyang.ac.kr/web/dslab/dataset?p_p_id=20&amp;p_p_lifecycle=0&amp;p_p_state=normal&amp;p_p_mode=view&amp;p_p_col_id=column-1&amp;p_p_col_count=1&amp;_20_struts_action=%2Fdocument_library%2Fview&amp;_20_folderId=365651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Ap(Average Precision)</a:t>
            </a:r>
            <a:endParaRPr lang="en-US" altLang="ko-KR"/>
          </a:p>
          <a:p>
            <a:pPr>
              <a:defRPr/>
            </a:pPr>
            <a:r>
              <a:rPr lang="en-US" altLang="ko-KR"/>
              <a:t>Tp(True Positive) – Predicted right, ground truth right</a:t>
            </a:r>
            <a:endParaRPr lang="en-US" altLang="ko-KR"/>
          </a:p>
          <a:p>
            <a:pPr>
              <a:defRPr/>
            </a:pPr>
            <a:r>
              <a:rPr lang="en-US" altLang="ko-KR"/>
              <a:t>Fp(Fasle Positive) – Predicted right, ground truth wrong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Threshold 0.1 means don’t show bounding box with accuracy lower than 0.1, which is 10%.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The table of contents is as follows.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First, we will introduce the project and the model we used, and we will show you the reference </a:t>
            </a:r>
            <a:r>
              <a:rPr lang="en-US" altLang="ko-KR"/>
              <a:t>paper</a:t>
            </a:r>
            <a:r>
              <a:rPr lang="ko-KR" altLang="en-US"/>
              <a:t> and data labeling process.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Finally, we'll show you how we implemented it and what we've achieved.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목차는 다음과 같습니다.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먼저, 프로젝트에 대한 소개와 저희가 사용한 모델에 대해 소개해드릴 예정이고, 참고한 논문 및 데이터 라벨링 과정을 보여드릴 예정입니다.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마지막으로는 구현한 방법과 결과물에 대해 보여드리겠습니다.</a:t>
            </a:r>
            <a:endParaRPr lang="en-US" altLang="ko-KR"/>
          </a:p>
          <a:p>
            <a:pPr marL="592000" indent="-592000">
              <a:buAutoNum type="arabicPeriod"/>
              <a:defRPr/>
            </a:pP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Project introduction : 30s~1m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지은</a:t>
            </a:r>
            <a:endParaRPr lang="ko-KR" altLang="en-US"/>
          </a:p>
          <a:p>
            <a:pPr marL="592000" indent="-592000">
              <a:buAutoNum type="arabicPeriod"/>
              <a:defRPr/>
            </a:pPr>
            <a:r>
              <a:rPr lang="en-US" altLang="ko-KR"/>
              <a:t>What is YOLO? : 1~2m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paul 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Reference Paper : 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장호</a:t>
            </a:r>
            <a:endParaRPr lang="ko-KR" altLang="en-US"/>
          </a:p>
          <a:p>
            <a:pPr marL="592000" indent="-592000">
              <a:buAutoNum type="arabicPeriod"/>
              <a:defRPr/>
            </a:pPr>
            <a:r>
              <a:rPr lang="en-US" altLang="ko-KR"/>
              <a:t>Data labeling : 1m /georg</a:t>
            </a:r>
            <a:r>
              <a:rPr lang="ko-KR" altLang="en-US"/>
              <a:t> </a:t>
            </a:r>
            <a:r>
              <a:rPr lang="en-US" altLang="ko-KR"/>
              <a:t>-&gt; upload labeling please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Implementation : 2~3m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주현</a:t>
            </a:r>
            <a:endParaRPr lang="ko-KR" altLang="en-US"/>
          </a:p>
          <a:p>
            <a:pPr marL="592000" indent="-592000">
              <a:buAutoNum type="arabicPeriod"/>
              <a:defRPr/>
            </a:pPr>
            <a:r>
              <a:rPr lang="en-US" altLang="ko-KR"/>
              <a:t>Result : 1~2m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지은</a:t>
            </a:r>
            <a:endParaRPr lang="ko-KR" altLang="en-US"/>
          </a:p>
          <a:p>
            <a:pPr marL="592000" indent="-592000">
              <a:buAutoNum type="arabicPeriod"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Threshold 0.1 means don’t show bounding box with accuracy lower than 0.1, which is 10%.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Threshold 0.1 means don’t show bounding box with accuracy lower than 0.1, which is 10%.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Threshold 0.1 means don’t show bounding box with accuracy lower than 0.1, which is 10%.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First, I will give you a brief introduction to the project. Our team carried out a project to detect and classify traffic signs in r</a:t>
            </a:r>
            <a:r>
              <a:rPr lang="en-US" altLang="ko-KR"/>
              <a:t>eal time</a:t>
            </a:r>
            <a:r>
              <a:rPr lang="ko-KR" altLang="en-US"/>
              <a:t> driving videos. </a:t>
            </a:r>
            <a:endParaRPr lang="ko-KR" altLang="en-US"/>
          </a:p>
          <a:p>
            <a:pPr>
              <a:defRPr/>
            </a:pPr>
            <a:r>
              <a:rPr lang="ko-KR" altLang="en-US"/>
              <a:t>We acquired traffic sign data</a:t>
            </a:r>
            <a:r>
              <a:rPr lang="en-US" altLang="ko-KR"/>
              <a:t> </a:t>
            </a:r>
            <a:r>
              <a:rPr lang="ko-KR" altLang="en-US"/>
              <a:t>and labeled the data. </a:t>
            </a:r>
            <a:r>
              <a:rPr lang="en-US" altLang="ko-KR"/>
              <a:t>For our deep learning model, we used the</a:t>
            </a:r>
            <a:r>
              <a:rPr lang="ko-KR" altLang="en-US"/>
              <a:t> </a:t>
            </a:r>
            <a:r>
              <a:rPr lang="en-US" altLang="ko-KR"/>
              <a:t>YOLO algorithm. </a:t>
            </a:r>
            <a:endParaRPr lang="ko-KR" altLang="en-US"/>
          </a:p>
          <a:p>
            <a:pPr>
              <a:defRPr/>
            </a:pPr>
            <a:r>
              <a:rPr lang="ko-KR" altLang="en-US"/>
              <a:t>After </a:t>
            </a:r>
            <a:r>
              <a:rPr lang="en-US" altLang="ko-KR"/>
              <a:t>training the model with our data we </a:t>
            </a:r>
            <a:r>
              <a:rPr lang="ko-KR" altLang="en-US"/>
              <a:t>evaluat</a:t>
            </a:r>
            <a:r>
              <a:rPr lang="en-US" altLang="ko-KR"/>
              <a:t>ed</a:t>
            </a:r>
            <a:r>
              <a:rPr lang="ko-KR" altLang="en-US"/>
              <a:t> the </a:t>
            </a:r>
            <a:r>
              <a:rPr lang="en-US" altLang="ko-KR"/>
              <a:t>performance of the </a:t>
            </a:r>
            <a:r>
              <a:rPr lang="ko-KR" altLang="en-US"/>
              <a:t>model.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먼저 프로젝트에 대한 간단한 소개를 해드리겠습니다. 저희 팀은 도로주행 영상 속에 있는 교통 표지판을 탐지하여 분류하는 프로젝트를 진행하였습니다. </a:t>
            </a:r>
            <a:endParaRPr lang="ko-KR" altLang="en-US"/>
          </a:p>
          <a:p>
            <a:pPr>
              <a:defRPr/>
            </a:pPr>
            <a:r>
              <a:rPr lang="ko-KR" altLang="en-US"/>
              <a:t>교통 표지판 데이터를 획득하고 딥러닝 모델을 정하고 데이터를 라벨링하였습니다. 그 후 모델을 학습시키고 평가하는 시간을 가져보았습니다. </a:t>
            </a:r>
            <a:endParaRPr lang="ko-KR" altLang="en-US"/>
          </a:p>
          <a:p>
            <a:pPr>
              <a:defRPr/>
            </a:pPr>
            <a:r>
              <a:rPr lang="en-US" altLang="ko-KR"/>
              <a:t>//</a:t>
            </a:r>
            <a:endParaRPr lang="en-US" altLang="ko-KR"/>
          </a:p>
          <a:p>
            <a:pPr>
              <a:defRPr/>
            </a:pPr>
            <a:r>
              <a:rPr lang="ko-KR" altLang="en-US"/>
              <a:t>주행영상 속의 도로 교통 표지판을 </a:t>
            </a:r>
            <a:r>
              <a:rPr lang="en-US" altLang="ko-KR"/>
              <a:t>detect</a:t>
            </a:r>
            <a:r>
              <a:rPr lang="ko-KR" altLang="en-US"/>
              <a:t>하고 </a:t>
            </a:r>
            <a:r>
              <a:rPr lang="en-US" altLang="ko-KR"/>
              <a:t>classification</a:t>
            </a:r>
            <a:r>
              <a:rPr lang="ko-KR" altLang="en-US"/>
              <a:t>하기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데이터 습득</a:t>
            </a:r>
            <a:endParaRPr lang="ko-KR" altLang="en-US"/>
          </a:p>
          <a:p>
            <a:pPr>
              <a:defRPr/>
            </a:pPr>
            <a:r>
              <a:rPr lang="ko-KR" altLang="en-US"/>
              <a:t>모델 선정</a:t>
            </a:r>
            <a:endParaRPr lang="ko-KR" altLang="en-US"/>
          </a:p>
          <a:p>
            <a:pPr>
              <a:defRPr/>
            </a:pPr>
            <a:r>
              <a:rPr lang="ko-KR" altLang="en-US"/>
              <a:t>라벨링</a:t>
            </a:r>
            <a:endParaRPr lang="ko-KR" altLang="en-US"/>
          </a:p>
          <a:p>
            <a:pPr>
              <a:defRPr/>
            </a:pPr>
            <a:r>
              <a:rPr lang="ko-KR" altLang="en-US"/>
              <a:t>학습</a:t>
            </a:r>
            <a:endParaRPr lang="ko-KR" altLang="en-US"/>
          </a:p>
          <a:p>
            <a:pPr>
              <a:defRPr/>
            </a:pPr>
            <a:r>
              <a:rPr lang="ko-KR" altLang="en-US"/>
              <a:t>평가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jpe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jpe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7.png"  /><Relationship Id="rId9" Type="http://schemas.openxmlformats.org/officeDocument/2006/relationships/image" Target="../media/image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png"  /><Relationship Id="rId4" Type="http://schemas.openxmlformats.org/officeDocument/2006/relationships/image" Target="../media/image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png"  /><Relationship Id="rId4" Type="http://schemas.openxmlformats.org/officeDocument/2006/relationships/image" Target="../media/image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hyperlink" Target="https://github.com/AlexeyAB/darknet" TargetMode="External" /><Relationship Id="rId5" Type="http://schemas.openxmlformats.org/officeDocument/2006/relationships/hyperlink" Target="https://colab.research.google.com/drive/1P1oZOUD8tj3pmvPFlPreW_XwQqjEUgu5?usp=sharing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1.png"  /><Relationship Id="rId5" Type="http://schemas.openxmlformats.org/officeDocument/2006/relationships/image" Target="../media/image3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jpeg"  /><Relationship Id="rId4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19000"/>
          </a:blip>
          <a:srcRect l="1980" t="4950" r="1980" b="1382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8" y="1471756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sz="4800"/>
              <a:t>Autobahn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25779" y="3159702"/>
            <a:ext cx="8534399" cy="1752600"/>
          </a:xfrm>
        </p:spPr>
        <p:txBody>
          <a:bodyPr/>
          <a:lstStyle/>
          <a:p>
            <a:pPr>
              <a:defRPr/>
            </a:pPr>
            <a:r>
              <a:rPr lang="en-US" altLang="ko-KR" sz="3600">
                <a:solidFill>
                  <a:srgbClr val="808080"/>
                </a:solidFill>
              </a:rPr>
              <a:t>Traffic sign classification</a:t>
            </a:r>
            <a:endParaRPr lang="en-US" altLang="ko-KR" sz="3600">
              <a:solidFill>
                <a:srgbClr val="808080"/>
              </a:solidFill>
            </a:endParaRPr>
          </a:p>
          <a:p>
            <a:pPr>
              <a:defRPr/>
            </a:pPr>
            <a:r>
              <a:rPr lang="en-US" altLang="ko-KR" sz="2900"/>
              <a:t>Paul, Georg, </a:t>
            </a:r>
            <a:r>
              <a:rPr lang="ko-KR" altLang="en-US" sz="2900"/>
              <a:t>이장호</a:t>
            </a:r>
            <a:r>
              <a:rPr lang="en-US" altLang="ko-KR" sz="2900"/>
              <a:t>, </a:t>
            </a:r>
            <a:r>
              <a:rPr lang="ko-KR" altLang="en-US" sz="2900"/>
              <a:t>이주현</a:t>
            </a:r>
            <a:r>
              <a:rPr lang="en-US" altLang="ko-KR" sz="2900"/>
              <a:t>,</a:t>
            </a:r>
            <a:r>
              <a:rPr lang="ko-KR" altLang="en-US" sz="2900"/>
              <a:t> 이지은</a:t>
            </a:r>
            <a:endParaRPr lang="ko-KR" altLang="en-US" sz="29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alphaModFix amt="83000"/>
          </a:blip>
          <a:stretch>
            <a:fillRect/>
          </a:stretch>
        </p:blipFill>
        <p:spPr>
          <a:xfrm>
            <a:off x="5300804" y="4693229"/>
            <a:ext cx="1590386" cy="1590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7857" y="1312070"/>
            <a:ext cx="8958805" cy="48534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143" y="6398696"/>
            <a:ext cx="1028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https://ieeexplore.ieee.org/document/8649887</a:t>
            </a:r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661097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2946236"/>
            <a:ext cx="2299324" cy="14092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2946236"/>
            <a:ext cx="2299324" cy="1409216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417639"/>
            <a:ext cx="2299324" cy="140921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2735013" y="5477712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8206917" y="5439598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55592" y="5637228"/>
            <a:ext cx="4280812" cy="80682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endParaRPr kumimoji="1" lang="ko-KR" altLang="en-US" sz="4400"/>
          </a:p>
        </p:txBody>
      </p:sp>
      <p:grpSp>
        <p:nvGrpSpPr>
          <p:cNvPr id="103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36" name="Picture 8"/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3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20844" y="1598617"/>
            <a:ext cx="4994541" cy="2453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6426" y="4344334"/>
            <a:ext cx="6699146" cy="2317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6996" y="1525215"/>
            <a:ext cx="5315401" cy="2526603"/>
          </a:xfrm>
          <a:prstGeom prst="rect">
            <a:avLst/>
          </a:prstGeom>
        </p:spPr>
      </p:pic>
      <p:grpSp>
        <p:nvGrpSpPr>
          <p:cNvPr id="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Reference Paper</a:t>
            </a:r>
            <a:endParaRPr kumimoji="1" lang="ko-KR" altLang="en-US"/>
          </a:p>
        </p:txBody>
      </p:sp>
      <p:pic>
        <p:nvPicPr>
          <p:cNvPr id="1028" name="Picture 4" descr="[사진] 한산한 도심 도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547" y="1760571"/>
            <a:ext cx="2299323" cy="1210268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546" y="3117197"/>
            <a:ext cx="2299324" cy="1238254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05932" y="3117197"/>
            <a:ext cx="2299324" cy="1238254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tretch>
            <a:fillRect/>
          </a:stretch>
        </p:blipFill>
        <p:spPr>
          <a:xfrm>
            <a:off x="5931964" y="1800082"/>
            <a:ext cx="5838489" cy="2142565"/>
          </a:xfr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05932" y="1760571"/>
            <a:ext cx="2299324" cy="121026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2489" y="4474833"/>
            <a:ext cx="416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Dataset</a:t>
            </a:r>
            <a:endParaRPr kumimoji="1"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767765" y="4474833"/>
            <a:ext cx="4166886" cy="514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Korean Traffic Sign Classes</a:t>
            </a:r>
            <a:endParaRPr kumimoji="1" lang="ko-KR" altLang="en-US" sz="2800"/>
          </a:p>
        </p:txBody>
      </p:sp>
      <p:sp>
        <p:nvSpPr>
          <p:cNvPr id="15" name="오른쪽 화살표[R] 14"/>
          <p:cNvSpPr/>
          <p:nvPr/>
        </p:nvSpPr>
        <p:spPr>
          <a:xfrm rot="2700000">
            <a:off x="1081024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 rot="18900000" flipH="1">
            <a:off x="9860911" y="5439597"/>
            <a:ext cx="1250066" cy="557795"/>
          </a:xfrm>
          <a:prstGeom prst="rightArrow">
            <a:avLst>
              <a:gd name="adj1" fmla="val 50000"/>
              <a:gd name="adj2" fmla="val 60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97915" y="5196903"/>
            <a:ext cx="7448853" cy="158332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400"/>
              <a:t>Training</a:t>
            </a:r>
            <a:r>
              <a:rPr kumimoji="1" lang="ko-KR" altLang="en-US" sz="4400"/>
              <a:t> </a:t>
            </a:r>
            <a:r>
              <a:rPr kumimoji="1" lang="en-US" altLang="ko-KR" sz="4400"/>
              <a:t>with                 .</a:t>
            </a:r>
            <a:endParaRPr kumimoji="1" lang="ko-KR" altLang="en-US" sz="4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767765" y="5313811"/>
            <a:ext cx="2541494" cy="1349507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215153" y="1661097"/>
            <a:ext cx="5123329" cy="341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48423" y="1661097"/>
            <a:ext cx="5838489" cy="3418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grpSp>
        <p:nvGrpSpPr>
          <p:cNvPr id="409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100" name="Picture 8"/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0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167938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/>
              <a:t>Software for labeling: LabelIMG</a:t>
            </a:r>
            <a:endParaRPr lang="en-US" altLang="ko-KR" sz="2500"/>
          </a:p>
          <a:p>
            <a:pPr lvl="1">
              <a:defRPr/>
            </a:pPr>
            <a:r>
              <a:rPr lang="en-US" altLang="ko-KR" sz="2100"/>
              <a:t>Supports YOLO</a:t>
            </a:r>
            <a:endParaRPr lang="en-US" altLang="ko-KR" sz="2100"/>
          </a:p>
          <a:p>
            <a:pPr lvl="1">
              <a:defRPr/>
            </a:pPr>
            <a:r>
              <a:rPr lang="en-US" altLang="ko-KR" sz="2100"/>
              <a:t>Coded in Python</a:t>
            </a:r>
            <a:endParaRPr lang="en-US" altLang="ko-KR" sz="2100"/>
          </a:p>
          <a:p>
            <a:pPr lvl="1">
              <a:defRPr/>
            </a:pPr>
            <a:endParaRPr lang="en-US" altLang="ko-KR" sz="2100"/>
          </a:p>
          <a:p>
            <a:pPr>
              <a:defRPr/>
            </a:pPr>
            <a:r>
              <a:rPr lang="en-US" altLang="ko-KR" sz="2500"/>
              <a:t>Yolo is a supervised learning algorithm -&gt; the data must be labeled</a:t>
            </a:r>
            <a:endParaRPr lang="en-US" altLang="ko-KR" sz="2500"/>
          </a:p>
          <a:p>
            <a:pPr marL="0" indent="0">
              <a:buNone/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3 Different Classes of street Signs: prohibitory, mandatory and danger </a:t>
            </a:r>
            <a:endParaRPr lang="en-US" altLang="ko-KR" sz="2500"/>
          </a:p>
          <a:p>
            <a:pPr>
              <a:defRPr/>
            </a:pPr>
            <a:endParaRPr lang="en-US" altLang="ko-KR" sz="2100"/>
          </a:p>
          <a:p>
            <a:pPr lvl="1">
              <a:defRPr/>
            </a:pPr>
            <a:endParaRPr lang="en-US" altLang="ko-KR" sz="2100"/>
          </a:p>
        </p:txBody>
      </p:sp>
      <p:sp>
        <p:nvSpPr>
          <p:cNvPr id="12" name="Textfeld 11"/>
          <p:cNvSpPr txBox="1"/>
          <p:nvPr/>
        </p:nvSpPr>
        <p:spPr>
          <a:xfrm>
            <a:off x="9523385" y="2852632"/>
            <a:ext cx="1438459" cy="409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prohibitory</a:t>
            </a:r>
            <a:endParaRPr lang="en-US" sz="2100"/>
          </a:p>
        </p:txBody>
      </p:sp>
      <p:sp>
        <p:nvSpPr>
          <p:cNvPr id="13" name="Textfeld 12"/>
          <p:cNvSpPr txBox="1"/>
          <p:nvPr/>
        </p:nvSpPr>
        <p:spPr>
          <a:xfrm>
            <a:off x="9555968" y="4608052"/>
            <a:ext cx="1405876" cy="4083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mandatory</a:t>
            </a:r>
            <a:endParaRPr lang="en-US" sz="2100"/>
          </a:p>
        </p:txBody>
      </p:sp>
      <p:sp>
        <p:nvSpPr>
          <p:cNvPr id="14" name="Textfeld 13"/>
          <p:cNvSpPr txBox="1"/>
          <p:nvPr/>
        </p:nvSpPr>
        <p:spPr>
          <a:xfrm>
            <a:off x="9844906" y="6126163"/>
            <a:ext cx="966984" cy="413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/>
              <a:t>danger</a:t>
            </a:r>
            <a:endParaRPr lang="en-US" sz="2100"/>
          </a:p>
        </p:txBody>
      </p:sp>
      <p:grpSp>
        <p:nvGrpSpPr>
          <p:cNvPr id="35" name="Gruppieren 34"/>
          <p:cNvGrpSpPr/>
          <p:nvPr/>
        </p:nvGrpSpPr>
        <p:grpSpPr>
          <a:xfrm rot="0">
            <a:off x="9074399" y="2076667"/>
            <a:ext cx="2369013" cy="775965"/>
            <a:chOff x="9407932" y="1155577"/>
            <a:chExt cx="2369013" cy="775965"/>
          </a:xfrm>
        </p:grpSpPr>
        <p:pic>
          <p:nvPicPr>
            <p:cNvPr id="16" name="Grafik 15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00980" y="1155577"/>
              <a:ext cx="775965" cy="775965"/>
            </a:xfrm>
            <a:prstGeom prst="rect">
              <a:avLst/>
            </a:prstGeom>
          </p:spPr>
        </p:pic>
        <p:pic>
          <p:nvPicPr>
            <p:cNvPr id="18" name="Grafik 17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07932" y="1155577"/>
              <a:ext cx="775965" cy="775965"/>
            </a:xfrm>
            <a:prstGeom prst="rect">
              <a:avLst/>
            </a:prstGeom>
          </p:spPr>
        </p:pic>
        <p:pic>
          <p:nvPicPr>
            <p:cNvPr id="20" name="Grafik 19" descr="Ein Bild, das Text, ClipArt enthält.  Automatisch generierte Beschreibu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204456" y="1155577"/>
              <a:ext cx="775965" cy="775965"/>
            </a:xfrm>
            <a:prstGeom prst="rect">
              <a:avLst/>
            </a:prstGeom>
          </p:spPr>
        </p:pic>
      </p:grpSp>
      <p:grpSp>
        <p:nvGrpSpPr>
          <p:cNvPr id="34" name="Gruppieren 33"/>
          <p:cNvGrpSpPr/>
          <p:nvPr/>
        </p:nvGrpSpPr>
        <p:grpSpPr>
          <a:xfrm rot="0">
            <a:off x="9074399" y="3832087"/>
            <a:ext cx="2369013" cy="775965"/>
            <a:chOff x="9407317" y="2003711"/>
            <a:chExt cx="2369013" cy="775965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00365" y="2003711"/>
              <a:ext cx="775965" cy="775965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203842" y="2003711"/>
              <a:ext cx="775965" cy="77596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407317" y="2003711"/>
              <a:ext cx="775965" cy="775965"/>
            </a:xfrm>
            <a:prstGeom prst="rect">
              <a:avLst/>
            </a:prstGeom>
          </p:spPr>
        </p:pic>
      </p:grpSp>
      <p:grpSp>
        <p:nvGrpSpPr>
          <p:cNvPr id="33" name="Gruppieren 32"/>
          <p:cNvGrpSpPr/>
          <p:nvPr/>
        </p:nvGrpSpPr>
        <p:grpSpPr>
          <a:xfrm rot="0">
            <a:off x="9074399" y="5433451"/>
            <a:ext cx="2507998" cy="692712"/>
            <a:chOff x="9332679" y="2820191"/>
            <a:chExt cx="2507998" cy="692712"/>
          </a:xfrm>
        </p:grpSpPr>
        <p:pic>
          <p:nvPicPr>
            <p:cNvPr id="28" name="Grafik 27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049006" y="2820191"/>
              <a:ext cx="791671" cy="692712"/>
            </a:xfrm>
            <a:prstGeom prst="rect">
              <a:avLst/>
            </a:prstGeom>
          </p:spPr>
        </p:pic>
        <p:pic>
          <p:nvPicPr>
            <p:cNvPr id="30" name="Grafik 29" descr="Ein Bild, das Text, Schild, ClipArt, draußen enthält.  Automatisch generierte Beschreibung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332679" y="2820191"/>
              <a:ext cx="791671" cy="692712"/>
            </a:xfrm>
            <a:prstGeom prst="rect">
              <a:avLst/>
            </a:prstGeom>
          </p:spPr>
        </p:pic>
        <p:pic>
          <p:nvPicPr>
            <p:cNvPr id="32" name="Grafik 31" descr="Ein Bild, das Text, Schild, draußen, ClipArt enthält.  Automatisch generierte Beschreibung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188136" y="2820191"/>
              <a:ext cx="791671" cy="692712"/>
            </a:xfrm>
            <a:prstGeom prst="rect">
              <a:avLst/>
            </a:prstGeom>
          </p:spPr>
        </p:pic>
      </p:grpSp>
      <p:grpSp>
        <p:nvGrpSpPr>
          <p:cNvPr id="3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12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764933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500"/>
              <a:t>Data is being labeled by manually drawing boundary boxes around the street signs and assigning the class</a:t>
            </a:r>
            <a:endParaRPr lang="en-US" altLang="ko-KR" sz="2500"/>
          </a:p>
          <a:p>
            <a:pPr lvl="1">
              <a:defRPr/>
            </a:pPr>
            <a:r>
              <a:rPr lang="en-US" altLang="ko-KR" sz="2100"/>
              <a:t>Box coordinates and class is saved into a .txt file</a:t>
            </a:r>
            <a:endParaRPr lang="en-US" altLang="ko-KR" sz="2100"/>
          </a:p>
          <a:p>
            <a:pPr lvl="1">
              <a:defRPr/>
            </a:pPr>
            <a:endParaRPr lang="en-US" altLang="ko-KR" sz="2000"/>
          </a:p>
          <a:p>
            <a:pPr lvl="1">
              <a:defRPr/>
            </a:pPr>
            <a:endParaRPr lang="en-US" altLang="ko-KR" sz="2000"/>
          </a:p>
          <a:p>
            <a:pPr>
              <a:defRPr/>
            </a:pPr>
            <a:r>
              <a:rPr lang="en-US" altLang="ko-KR" sz="2500"/>
              <a:t>Two datasets:</a:t>
            </a:r>
            <a:endParaRPr lang="en-US" altLang="ko-KR" sz="2500"/>
          </a:p>
          <a:p>
            <a:pPr lvl="1">
              <a:defRPr/>
            </a:pPr>
            <a:r>
              <a:rPr lang="en-US" altLang="ko-KR" sz="2100"/>
              <a:t>First Dataset was provided by Digital Systems Lab of Hanyang University: 500 pictures</a:t>
            </a:r>
            <a:endParaRPr lang="en-US" altLang="ko-KR" sz="2100"/>
          </a:p>
          <a:p>
            <a:pPr lvl="1">
              <a:defRPr/>
            </a:pPr>
            <a:r>
              <a:rPr lang="en-US" altLang="ko-KR" sz="2100"/>
              <a:t>Second Dataset taken from driving video on YouTube: 500 pictures</a:t>
            </a:r>
            <a:endParaRPr lang="en-US" altLang="ko-KR" sz="2100"/>
          </a:p>
          <a:p>
            <a:pPr lvl="1">
              <a:defRPr/>
            </a:pPr>
            <a:endParaRPr lang="en-US" altLang="ko-KR" sz="2100"/>
          </a:p>
        </p:txBody>
      </p:sp>
      <p:sp>
        <p:nvSpPr>
          <p:cNvPr id="36" name="Textfeld 35"/>
          <p:cNvSpPr txBox="1"/>
          <p:nvPr/>
        </p:nvSpPr>
        <p:spPr>
          <a:xfrm>
            <a:off x="9587595" y="4982497"/>
            <a:ext cx="1061506" cy="406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100"/>
              <a:t>labeling</a:t>
            </a:r>
            <a:endParaRPr lang="en-US" sz="2100"/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4297" y="2879640"/>
            <a:ext cx="2928100" cy="1967082"/>
          </a:xfrm>
          <a:prstGeom prst="rect">
            <a:avLst/>
          </a:prstGeom>
        </p:spPr>
      </p:pic>
      <p:grpSp>
        <p:nvGrpSpPr>
          <p:cNvPr id="39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4. Data labeling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9941" y="1417638"/>
            <a:ext cx="9332117" cy="5233016"/>
          </a:xfrm>
          <a:prstGeom prst="rect">
            <a:avLst/>
          </a:prstGeom>
        </p:spPr>
      </p:pic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5. Implementation</a:t>
            </a:r>
            <a:endParaRPr lang="en-US" altLang="ko-KR"/>
          </a:p>
        </p:txBody>
      </p:sp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525963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ko-KR" sz="2800"/>
              <a:t>Implemented on Colab</a:t>
            </a:r>
            <a:endParaRPr lang="en-US" altLang="ko-KR" sz="2800"/>
          </a:p>
          <a:p>
            <a:pPr marL="342900" indent="-342900">
              <a:defRPr/>
            </a:pPr>
            <a:r>
              <a:rPr lang="en-US" altLang="ko-KR" sz="2800"/>
              <a:t>YOLO v4-darknet (tiny)</a:t>
            </a:r>
            <a:endParaRPr lang="en-US" altLang="ko-KR" sz="2800"/>
          </a:p>
          <a:p>
            <a:pPr>
              <a:defRPr/>
            </a:pPr>
            <a:r>
              <a:rPr lang="en-US" altLang="ko-KR" sz="2800"/>
              <a:t>Original YOLO is very heavy =&gt; Too much time and resource </a:t>
            </a:r>
            <a:endParaRPr lang="en-US" altLang="ko-KR" sz="2800"/>
          </a:p>
          <a:p>
            <a:pPr marL="342900" indent="-342900">
              <a:defRPr/>
            </a:pPr>
            <a:r>
              <a:rPr lang="en-US" altLang="ko-KR" sz="2800"/>
              <a:t>Code from </a:t>
            </a:r>
            <a:r>
              <a:rPr lang="en-US" altLang="ko-KR" sz="2800">
                <a:hlinkClick r:id="rId4"/>
              </a:rPr>
              <a:t>https://github.com/AlexeyAB/darknet</a:t>
            </a:r>
            <a:r>
              <a:rPr lang="en-US" altLang="ko-KR" sz="2800"/>
              <a:t> </a:t>
            </a:r>
            <a:endParaRPr lang="en-US" altLang="ko-KR" sz="2800"/>
          </a:p>
          <a:p>
            <a:pPr marL="342900" indent="-342900">
              <a:defRPr/>
            </a:pPr>
            <a:r>
              <a:rPr lang="en-US" altLang="ko-KR" sz="2800">
                <a:hlinkClick r:id="rId5"/>
              </a:rPr>
              <a:t>https://colab.research.google.com/drive/1P1oZOUD8tj3pmvPFlPreW_XwQqjEUgu5?usp=sharing</a:t>
            </a:r>
            <a:endParaRPr lang="en-US" altLang="ko-KR" sz="2800"/>
          </a:p>
          <a:p>
            <a:pPr marL="342900" indent="-342900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  <a:endParaRPr lang="en-US" altLang="ko-KR"/>
          </a:p>
        </p:txBody>
      </p:sp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 times of training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①</a:t>
            </a:r>
            <a:r>
              <a:rPr lang="en-US" altLang="ko-KR"/>
              <a:t> with 500 data, and 1500 iteration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②</a:t>
            </a:r>
            <a:r>
              <a:rPr lang="en-US" altLang="ko-KR"/>
              <a:t> Second with 1000 data, 3000 iteration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  <a:endParaRPr lang="en-US" altLang="ko-KR"/>
          </a:p>
        </p:txBody>
      </p:sp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/>
              <a:t>①</a:t>
            </a:r>
            <a:r>
              <a:rPr lang="en-US" altLang="ko-KR"/>
              <a:t> 500 data with 1500 iteration</a:t>
            </a:r>
            <a:endParaRPr lang="en-US" altLang="ko-KR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5000" t="52820" r="53040" b="39130"/>
          <a:stretch>
            <a:fillRect/>
          </a:stretch>
        </p:blipFill>
        <p:spPr>
          <a:xfrm>
            <a:off x="173789" y="2556165"/>
            <a:ext cx="11844418" cy="1277619"/>
          </a:xfrm>
          <a:prstGeom prst="rect">
            <a:avLst/>
          </a:prstGeom>
        </p:spPr>
      </p:pic>
      <p:pic>
        <p:nvPicPr>
          <p:cNvPr id="1026" name="Picture 2" descr="머신러닝에서 사용되는 평가지표 - gaussian37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7857" y="3983351"/>
            <a:ext cx="4661222" cy="24053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Content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 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What is YOLO? 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Reference Paper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Data labeling 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Implementation </a:t>
            </a:r>
            <a:endParaRPr lang="en-US" altLang="ko-KR"/>
          </a:p>
          <a:p>
            <a:pPr marL="592000" indent="-592000">
              <a:buAutoNum type="arabicPeriod"/>
              <a:defRPr/>
            </a:pPr>
            <a:r>
              <a:rPr lang="en-US" altLang="ko-KR"/>
              <a:t>Result </a:t>
            </a:r>
            <a:endParaRPr lang="en-US" altLang="ko-KR"/>
          </a:p>
          <a:p>
            <a:pPr marL="592000" indent="-592000">
              <a:buAutoNum type="arabicPeriod"/>
              <a:defRPr/>
            </a:pPr>
            <a:endParaRPr lang="en-US" altLang="ko-KR"/>
          </a:p>
          <a:p>
            <a:pPr marL="592000" indent="-592000">
              <a:buAutoNum type="arabicPeriod"/>
              <a:defRPr/>
            </a:pPr>
            <a:endParaRPr lang="en-US" altLang="ko-KR"/>
          </a:p>
          <a:p>
            <a:pPr marL="592000" indent="-592000">
              <a:buAutoNum type="arabicPeriod"/>
              <a:defRPr/>
            </a:pPr>
            <a:endParaRPr lang="en-US" altLang="ko-KR"/>
          </a:p>
        </p:txBody>
      </p:sp>
      <p:grpSp>
        <p:nvGrpSpPr>
          <p:cNvPr id="4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  <a:endParaRPr lang="en-US" altLang="ko-KR"/>
          </a:p>
        </p:txBody>
      </p:sp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First experiment tested on images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Because of low accuracy, tested with Threshold 0.1 </a:t>
            </a: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599" y="2794808"/>
            <a:ext cx="2865178" cy="3788554"/>
          </a:xfrm>
          <a:prstGeom prst="rect">
            <a:avLst/>
          </a:prstGeom>
          <a:noFill/>
        </p:spPr>
      </p:pic>
      <p:pic>
        <p:nvPicPr>
          <p:cNvPr id="4" name="그림 3" descr="텍스트, 하늘, 도로, 실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23231" y="2809186"/>
            <a:ext cx="7859166" cy="3774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  <a:endParaRPr lang="en-US" altLang="ko-KR"/>
          </a:p>
        </p:txBody>
      </p:sp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Very bad accuracy =&gt; Try with more data and training!</a:t>
            </a:r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599" y="2158500"/>
            <a:ext cx="9444106" cy="44248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  <a:endParaRPr lang="en-US" altLang="ko-KR"/>
          </a:p>
        </p:txBody>
      </p:sp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/>
              <a:t>②</a:t>
            </a:r>
            <a:r>
              <a:rPr lang="en-US" altLang="ko-KR"/>
              <a:t> 1000 data with 3000 iteration  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4080" t="55530" r="54150" b="36540"/>
          <a:stretch>
            <a:fillRect/>
          </a:stretch>
        </p:blipFill>
        <p:spPr>
          <a:xfrm>
            <a:off x="82302" y="2711369"/>
            <a:ext cx="12153434" cy="129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  <a:endParaRPr lang="en-US" altLang="ko-KR"/>
          </a:p>
        </p:txBody>
      </p:sp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Second experiment tested on images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Tested with Threshold 0.1 to check accuracy of each class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27218" y="2801032"/>
            <a:ext cx="2898088" cy="383207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319345" y="2801032"/>
            <a:ext cx="5136559" cy="387935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6. Result</a:t>
            </a:r>
            <a:endParaRPr lang="en-US" altLang="ko-KR"/>
          </a:p>
        </p:txBody>
      </p:sp>
      <p:grpSp>
        <p:nvGrpSpPr>
          <p:cNvPr id="5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6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Good accuracy on some test images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This image is perfect with threshold 0.5</a:t>
            </a:r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/>
          <a:srcRect b="12150"/>
          <a:stretch>
            <a:fillRect/>
          </a:stretch>
        </p:blipFill>
        <p:spPr>
          <a:xfrm>
            <a:off x="820844" y="2776117"/>
            <a:ext cx="9209327" cy="379044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데이터가 클래스마다 골고루 있는 것이 필요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각 표지판마다 나눈 것이 아니라 표지판을 </a:t>
            </a:r>
            <a:r>
              <a:rPr lang="en-US" altLang="ko-KR"/>
              <a:t>grouping</a:t>
            </a:r>
            <a:r>
              <a:rPr lang="ko-KR" altLang="en-US"/>
              <a:t>했기 때문에 모양이 조금 바뀌면 인지하기 힘들 수 있음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데이터가 늘어나고 학습 이터레이션이 늘어나면 확실히 성능이 좋아짐</a:t>
            </a:r>
            <a:r>
              <a:rPr lang="en-US" altLang="ko-KR"/>
              <a:t>. </a:t>
            </a:r>
            <a:r>
              <a:rPr lang="ko-KR" altLang="en-US"/>
              <a:t>시간이 있었으면 데이터를 더 추가했을 것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Sources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2000"/>
              <a:t>https://ieeexplore.ieee.org/document/8649887</a:t>
            </a:r>
            <a:endParaRPr lang="en-US" altLang="ko-KR" sz="2000"/>
          </a:p>
          <a:p>
            <a:pPr marL="0" indent="0">
              <a:buNone/>
              <a:defRPr/>
            </a:pPr>
            <a:endParaRPr lang="en-US" altLang="ko-KR" sz="2000"/>
          </a:p>
          <a:p>
            <a:pPr marL="342900" indent="-342900">
              <a:defRPr/>
            </a:pPr>
            <a:r>
              <a:rPr lang="en-US" altLang="ko-KR" sz="2000"/>
              <a:t>[1]      </a:t>
            </a:r>
            <a:r>
              <a:rPr lang="en-GB" sz="2000"/>
              <a:t>J. Redmon, S. Divvala, R. Girshick, and A. Farhadi, “You only look once: Unified, real-time object </a:t>
            </a:r>
            <a:endParaRPr lang="en-GB" sz="2000"/>
          </a:p>
          <a:p>
            <a:pPr marL="0" indent="0">
              <a:buNone/>
              <a:defRPr/>
            </a:pPr>
            <a:r>
              <a:rPr lang="en-GB" sz="2000"/>
              <a:t>           detecotion”, arXiv preprint arXiv:1506.02640, 2015.</a:t>
            </a:r>
            <a:endParaRPr lang="en-GB" sz="2000"/>
          </a:p>
          <a:p>
            <a:pPr>
              <a:defRPr/>
            </a:pPr>
            <a:r>
              <a:rPr lang="en-US" sz="2000"/>
              <a:t>[2]  Alexey Bochkovskiy, Chien-Yao Wang, Hong-Yuan Mark Liao, “YOLOv4 : Optimal Speed and Accuracy of Object Detection”, arXiv:2004.10934, April 2020 </a:t>
            </a:r>
            <a:endParaRPr lang="en-GB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592000" indent="-592000">
              <a:buAutoNum type="arabicPeriod"/>
              <a:defRPr/>
            </a:pPr>
            <a:r>
              <a:rPr lang="en-US" altLang="ko-KR"/>
              <a:t>Project introduction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199"/>
            <a:ext cx="10972798" cy="51243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400"/>
              <a:t>Traffic Sign Classifier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100"/>
              <a:t> : Traffic Sign detection and classification from real time data input</a:t>
            </a:r>
            <a:endParaRPr lang="en-US" altLang="ko-KR" sz="3100"/>
          </a:p>
          <a:p>
            <a:pPr marL="0" indent="0">
              <a:buNone/>
              <a:defRPr/>
            </a:pPr>
            <a:endParaRPr lang="en-US" altLang="ko-KR" sz="3100"/>
          </a:p>
          <a:p>
            <a:pPr marL="0" indent="0">
              <a:buNone/>
              <a:defRPr/>
            </a:pPr>
            <a:r>
              <a:rPr lang="en-US" altLang="ko-KR" sz="3400"/>
              <a:t> 1. Traffic Sign Data acquisition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400"/>
              <a:t> 2. Select Deep Learning Model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400"/>
              <a:t> 3. Labeling Data 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400"/>
              <a:t> 4. Train Model</a:t>
            </a:r>
            <a:endParaRPr lang="en-US" altLang="ko-KR" sz="3400"/>
          </a:p>
          <a:p>
            <a:pPr marL="0" indent="0">
              <a:buNone/>
              <a:defRPr/>
            </a:pPr>
            <a:r>
              <a:rPr lang="en-US" altLang="ko-KR" sz="3400"/>
              <a:t> 5. Evaluate Model</a:t>
            </a:r>
            <a:endParaRPr lang="en-US" altLang="ko-KR" sz="3400"/>
          </a:p>
        </p:txBody>
      </p:sp>
      <p:grpSp>
        <p:nvGrpSpPr>
          <p:cNvPr id="4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5" name="Picture 8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p:grpSp>
        <p:nvGrpSpPr>
          <p:cNvPr id="5" name="Group 4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35524" y="2140788"/>
            <a:ext cx="5246198" cy="414337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6033" y="2446647"/>
            <a:ext cx="5960468" cy="3531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500"/>
          <a:stretch>
            <a:fillRect/>
          </a:stretch>
        </p:blipFill>
        <p:spPr>
          <a:xfrm>
            <a:off x="5277563" y="1600200"/>
            <a:ext cx="6914437" cy="4633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10053403" y="5754678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grpSp>
        <p:nvGrpSpPr>
          <p:cNvPr id="8" name="Group 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609599" y="1981200"/>
            <a:ext cx="4826714" cy="4525963"/>
          </a:xfrm>
        </p:spPr>
        <p:txBody>
          <a:bodyPr/>
          <a:lstStyle/>
          <a:p>
            <a:pPr>
              <a:defRPr/>
            </a:pPr>
            <a:r>
              <a:rPr lang="en-US" altLang="ko-KR" sz="2300"/>
              <a:t>You Only Look Once</a:t>
            </a:r>
            <a:endParaRPr lang="en-US" altLang="ko-KR" sz="2300"/>
          </a:p>
          <a:p>
            <a:pPr>
              <a:defRPr/>
            </a:pPr>
            <a:r>
              <a:rPr lang="en-US" altLang="ko-KR" sz="2300"/>
              <a:t>One single CNN per picture (frame)</a:t>
            </a:r>
            <a:endParaRPr lang="en-US" altLang="ko-KR" sz="2300"/>
          </a:p>
          <a:p>
            <a:pPr>
              <a:defRPr/>
            </a:pPr>
            <a:r>
              <a:rPr lang="en-US" altLang="ko-KR" sz="2300"/>
              <a:t>Predict bounding boxes and class labels simultanieosly</a:t>
            </a:r>
            <a:endParaRPr lang="en-US" altLang="ko-KR" sz="2300"/>
          </a:p>
          <a:p>
            <a:pPr>
              <a:defRPr/>
            </a:pPr>
            <a:r>
              <a:rPr lang="en-US" altLang="ko-KR" sz="2300"/>
              <a:t>S x S grids</a:t>
            </a:r>
            <a:endParaRPr lang="en-US" altLang="ko-KR" sz="2300"/>
          </a:p>
          <a:p>
            <a:pPr>
              <a:defRPr/>
            </a:pPr>
            <a:r>
              <a:rPr lang="en-US" altLang="ko-KR" sz="2300"/>
              <a:t>Each grid cell predicts B bounding boxes and a confident score</a:t>
            </a:r>
            <a:endParaRPr lang="en-US" altLang="ko-KR"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grpSp>
        <p:nvGrpSpPr>
          <p:cNvPr id="28" name="Group 27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"/>
          <p:cNvSpPr txBox="1"/>
          <p:nvPr/>
        </p:nvSpPr>
        <p:spPr>
          <a:xfrm>
            <a:off x="7776167" y="2000248"/>
            <a:ext cx="3439584" cy="90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S x S x (B * 5 + C)</a:t>
            </a:r>
            <a:endParaRPr lang="en-US" altLang="ko-KR"/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Example: S = 7, B = 2, C = 20</a:t>
            </a:r>
            <a:endParaRPr lang="en-US" altLang="ko-KR"/>
          </a:p>
          <a:p>
            <a:pPr marL="0" indent="0">
              <a:buFont typeface="Arial"/>
              <a:buNone/>
              <a:defRPr/>
            </a:pPr>
            <a:r>
              <a:rPr lang="en-US" altLang="ko-KR"/>
              <a:t>       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grpSp>
        <p:nvGrpSpPr>
          <p:cNvPr id="5" name="Group 4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"/>
          <p:cNvSpPr txBox="1"/>
          <p:nvPr/>
        </p:nvSpPr>
        <p:spPr>
          <a:xfrm>
            <a:off x="7776167" y="2000248"/>
            <a:ext cx="3439584" cy="90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S x S x (B * 5 + C)</a:t>
            </a:r>
            <a:endParaRPr lang="en-US" altLang="ko-KR"/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Example: S = 7, B = 2, C = 20</a:t>
            </a:r>
            <a:endParaRPr lang="en-US" altLang="ko-KR"/>
          </a:p>
          <a:p>
            <a:pPr marL="0" indent="0">
              <a:buFont typeface="Arial"/>
              <a:buNone/>
              <a:defRPr/>
            </a:pPr>
            <a:r>
              <a:rPr lang="en-US" altLang="ko-KR"/>
              <a:t>       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sp>
        <p:nvSpPr>
          <p:cNvPr id="4" name="Oval 3"/>
          <p:cNvSpPr/>
          <p:nvPr/>
        </p:nvSpPr>
        <p:spPr>
          <a:xfrm>
            <a:off x="8415959" y="3029488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"/>
          <p:cNvSpPr txBox="1"/>
          <p:nvPr/>
        </p:nvSpPr>
        <p:spPr>
          <a:xfrm>
            <a:off x="7776167" y="2000248"/>
            <a:ext cx="3439584" cy="90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S x S x (B * 5 + C)</a:t>
            </a:r>
            <a:endParaRPr lang="en-US" altLang="ko-KR"/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Example: S = 7, B = 2, C = 20</a:t>
            </a:r>
            <a:endParaRPr lang="en-US" altLang="ko-KR"/>
          </a:p>
          <a:p>
            <a:pPr marL="0" indent="0">
              <a:buFont typeface="Arial"/>
              <a:buNone/>
              <a:defRPr/>
            </a:pPr>
            <a:r>
              <a:rPr lang="en-US" altLang="ko-KR"/>
              <a:t>        --&gt; Output: 7 x 7 x 30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8960102" cy="3926883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2. What is YOLO?</a:t>
            </a:r>
            <a:endParaRPr lang="en-US" altLang="ko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369895" y="5664816"/>
                <a:ext cx="6919010" cy="369332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/>
                <a14:m xmlns:m="http://schemas.openxmlformats.org/officeDocument/2006/math">
                  <m:oMathPara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4" name=""/>
              <p:cNvSpPr txBox="1"/>
              <p:nvPr/>
            </p:nvSpPr>
            <p:spPr>
              <a:xfrm>
                <a:off x="2369895" y="5664816"/>
                <a:ext cx="691901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0844" y="4856862"/>
            <a:ext cx="18014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 sz="1400"/>
              <a:t>YOLO Architecture [1] </a:t>
            </a:r>
            <a:endParaRPr lang="en-DE" sz="1400"/>
          </a:p>
        </p:txBody>
      </p:sp>
      <p:sp>
        <p:nvSpPr>
          <p:cNvPr id="8" name="TextBox 7"/>
          <p:cNvSpPr txBox="1"/>
          <p:nvPr/>
        </p:nvSpPr>
        <p:spPr>
          <a:xfrm>
            <a:off x="3853097" y="6279278"/>
            <a:ext cx="19829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20 different classes</a:t>
            </a:r>
            <a:endParaRPr lang="en-DE"/>
          </a:p>
        </p:txBody>
      </p:sp>
      <p:sp>
        <p:nvSpPr>
          <p:cNvPr id="9" name="TextBox 8"/>
          <p:cNvSpPr txBox="1"/>
          <p:nvPr/>
        </p:nvSpPr>
        <p:spPr>
          <a:xfrm>
            <a:off x="6243798" y="6279278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Box1</a:t>
            </a:r>
            <a:endParaRPr lang="en-DE"/>
          </a:p>
        </p:txBody>
      </p:sp>
      <p:sp>
        <p:nvSpPr>
          <p:cNvPr id="10" name="TextBox 9"/>
          <p:cNvSpPr txBox="1"/>
          <p:nvPr/>
        </p:nvSpPr>
        <p:spPr>
          <a:xfrm>
            <a:off x="8002179" y="6281646"/>
            <a:ext cx="643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DE"/>
              <a:t>Box2</a:t>
            </a:r>
            <a:endParaRPr lang="en-DE"/>
          </a:p>
        </p:txBody>
      </p:sp>
      <p:sp>
        <p:nvSpPr>
          <p:cNvPr id="11" name="Right Brace 10"/>
          <p:cNvSpPr/>
          <p:nvPr/>
        </p:nvSpPr>
        <p:spPr>
          <a:xfrm rot="5400000">
            <a:off x="4729416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2" name="Right Brace 11"/>
          <p:cNvSpPr/>
          <p:nvPr/>
        </p:nvSpPr>
        <p:spPr>
          <a:xfrm rot="5400000">
            <a:off x="6487797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sp>
        <p:nvSpPr>
          <p:cNvPr id="13" name="Right Brace 12"/>
          <p:cNvSpPr/>
          <p:nvPr/>
        </p:nvSpPr>
        <p:spPr>
          <a:xfrm rot="5400000">
            <a:off x="8246178" y="5345368"/>
            <a:ext cx="155448" cy="1717108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DE"/>
          </a:p>
        </p:txBody>
      </p:sp>
      <p:grpSp>
        <p:nvGrpSpPr>
          <p:cNvPr id="5" name="Group 4"/>
          <p:cNvGrpSpPr/>
          <p:nvPr/>
        </p:nvGrpSpPr>
        <p:grpSpPr>
          <a:xfrm rot="0">
            <a:off x="820844" y="427039"/>
            <a:ext cx="10539883" cy="1143000"/>
            <a:chOff x="820844" y="427039"/>
            <a:chExt cx="10539883" cy="1143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9757062" y="427039"/>
              <a:ext cx="1143000" cy="1143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820844" y="1260764"/>
              <a:ext cx="8748857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101278" y="1260764"/>
              <a:ext cx="259449" cy="0"/>
            </a:xfrm>
            <a:prstGeom prst="line">
              <a:avLst/>
            </a:prstGeom>
            <a:ln w="57150">
              <a:solidFill>
                <a:srgbClr val="1448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"/>
          <p:cNvSpPr txBox="1"/>
          <p:nvPr/>
        </p:nvSpPr>
        <p:spPr>
          <a:xfrm>
            <a:off x="7776167" y="2000248"/>
            <a:ext cx="3439584" cy="90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S x S x (B * 5 + C)</a:t>
            </a:r>
            <a:endParaRPr lang="en-US" altLang="ko-KR"/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Example: S = 7, B = 2, C = 20</a:t>
            </a:r>
            <a:endParaRPr lang="en-US" altLang="ko-KR"/>
          </a:p>
          <a:p>
            <a:pPr marL="0" indent="0">
              <a:buFont typeface="Arial"/>
              <a:buNone/>
              <a:defRPr/>
            </a:pPr>
            <a:r>
              <a:rPr lang="en-US" altLang="ko-KR"/>
              <a:t>        --&gt; Output: 7 x 7 x 30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534</ep:Words>
  <ep:PresentationFormat>와이드스크린</ep:PresentationFormat>
  <ep:Paragraphs>111</ep:Paragraphs>
  <ep:Slides>26</ep:Slides>
  <ep:Notes>24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한컴오피스</vt:lpstr>
      <vt:lpstr>Autobahn</vt:lpstr>
      <vt:lpstr>Content</vt:lpstr>
      <vt:lpstr>Project introduction</vt:lpstr>
      <vt:lpstr>2. What is YOLO?</vt:lpstr>
      <vt:lpstr>2. What is YOLO?</vt:lpstr>
      <vt:lpstr>2. What is YOLO?</vt:lpstr>
      <vt:lpstr>2. What is YOLO?</vt:lpstr>
      <vt:lpstr>2. What is YOLO?</vt:lpstr>
      <vt:lpstr>2. What is YOLO?</vt:lpstr>
      <vt:lpstr>3. Reference Paper</vt:lpstr>
      <vt:lpstr>3. Reference Paper</vt:lpstr>
      <vt:lpstr>3. Reference Paper</vt:lpstr>
      <vt:lpstr>3. Reference Paper</vt:lpstr>
      <vt:lpstr>4. Data labeling</vt:lpstr>
      <vt:lpstr>4. Data labeling</vt:lpstr>
      <vt:lpstr>4. Data labeling</vt:lpstr>
      <vt:lpstr>5. Implementation</vt:lpstr>
      <vt:lpstr>6. Result</vt:lpstr>
      <vt:lpstr>6. Result</vt:lpstr>
      <vt:lpstr>6. Result</vt:lpstr>
      <vt:lpstr>6. Result</vt:lpstr>
      <vt:lpstr>6. Result</vt:lpstr>
      <vt:lpstr>6. Result</vt:lpstr>
      <vt:lpstr>6. Result</vt:lpstr>
      <vt:lpstr>Conclusion</vt:lpstr>
      <vt:lpstr>Sources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2022-11-22T04:56:51.000</dcterms:created>
  <dc:creator>leeju</dc:creator>
  <cp:lastModifiedBy>leeju</cp:lastModifiedBy>
  <dcterms:modified xsi:type="dcterms:W3CDTF">2022-12-06T05:56:16.214</dcterms:modified>
  <cp:revision>83</cp:revision>
  <dc:title>Autobahn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